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256" r:id="rId2"/>
    <p:sldId id="258" r:id="rId3"/>
    <p:sldId id="259" r:id="rId4"/>
    <p:sldId id="270" r:id="rId5"/>
    <p:sldId id="271" r:id="rId6"/>
    <p:sldId id="268" r:id="rId7"/>
    <p:sldId id="264" r:id="rId8"/>
    <p:sldId id="277" r:id="rId9"/>
    <p:sldId id="274" r:id="rId10"/>
    <p:sldId id="275" r:id="rId11"/>
    <p:sldId id="266" r:id="rId12"/>
    <p:sldId id="272" r:id="rId13"/>
    <p:sldId id="276" r:id="rId14"/>
    <p:sldId id="265" r:id="rId15"/>
    <p:sldId id="278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45"/>
    <p:restoredTop sz="94592"/>
  </p:normalViewPr>
  <p:slideViewPr>
    <p:cSldViewPr snapToGrid="0" snapToObjects="1">
      <p:cViewPr varScale="1">
        <p:scale>
          <a:sx n="97" d="100"/>
          <a:sy n="97" d="100"/>
        </p:scale>
        <p:origin x="13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DAD92-71BA-1F48-B086-5CC231F4F1F5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DCDA1B-D334-1E4E-BB5C-BAA14BF15A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1676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3708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3268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7268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1800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1508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8634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4333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0709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4065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6251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5732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2140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8895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0166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6AE9AA-5972-6B4B-B16F-851611C4F616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1351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506573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78796AF-79A0-47AC-BEFD-BFFC00F96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4465335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BD611CC-2157-7540-8885-20A495964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2638" y="2199861"/>
            <a:ext cx="2907792" cy="1910330"/>
          </a:xfrm>
        </p:spPr>
        <p:txBody>
          <a:bodyPr anchor="b">
            <a:normAutofit/>
          </a:bodyPr>
          <a:lstStyle/>
          <a:p>
            <a:pPr algn="l"/>
            <a:r>
              <a:rPr lang="fr-FR" sz="2900" cap="small" dirty="0"/>
              <a:t>Transmission perturbée et codes correcteur d’erreur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F64D045-C0C6-7E40-B8F7-26F151106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250" y="332671"/>
            <a:ext cx="3312671" cy="2605618"/>
          </a:xfrm>
          <a:prstGeom prst="rect">
            <a:avLst/>
          </a:prstGeom>
        </p:spPr>
      </p:pic>
      <p:pic>
        <p:nvPicPr>
          <p:cNvPr id="5" name="Image 4" descr="Une image contenant carré&#10;&#10;Description générée automatiquement">
            <a:extLst>
              <a:ext uri="{FF2B5EF4-FFF2-40B4-BE49-F238E27FC236}">
                <a16:creationId xmlns:a16="http://schemas.microsoft.com/office/drawing/2014/main" id="{2AC36ABA-15CB-0C46-8D4E-3BE2E490CB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5" t="18195" r="1666" b="18472"/>
          <a:stretch/>
        </p:blipFill>
        <p:spPr>
          <a:xfrm rot="10800000">
            <a:off x="4465335" y="3676392"/>
            <a:ext cx="4276585" cy="210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3123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02A06F7-9516-FA48-AE9F-9ECAEB34B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163" y="970917"/>
            <a:ext cx="7886700" cy="909631"/>
          </a:xfrm>
        </p:spPr>
        <p:txBody>
          <a:bodyPr>
            <a:normAutofit fontScale="90000"/>
          </a:bodyPr>
          <a:lstStyle/>
          <a:p>
            <a:r>
              <a:rPr lang="fr-FR" dirty="0"/>
              <a:t>Fonctions créées dans les fichiers python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3D93B8E-CDD5-464F-A10D-42975C49A9DD}"/>
              </a:ext>
            </a:extLst>
          </p:cNvPr>
          <p:cNvSpPr txBox="1"/>
          <p:nvPr/>
        </p:nvSpPr>
        <p:spPr>
          <a:xfrm>
            <a:off x="1273012" y="3904011"/>
            <a:ext cx="2143125" cy="154657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1350" b="1" dirty="0"/>
              <a:t>Fonction du Corps</a:t>
            </a:r>
          </a:p>
          <a:p>
            <a:endParaRPr lang="fr-FR" sz="135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sz="1350" dirty="0"/>
              <a:t>puissance (4 lignes)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sz="1350" dirty="0" err="1"/>
              <a:t>deg</a:t>
            </a:r>
            <a:r>
              <a:rPr lang="fr-FR" sz="1350" dirty="0"/>
              <a:t> (5 lignes)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sz="1350" dirty="0"/>
              <a:t>simple (7 lignes)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sz="1350" dirty="0" err="1"/>
              <a:t>div_euclid</a:t>
            </a:r>
            <a:r>
              <a:rPr lang="fr-FR" sz="1350" dirty="0"/>
              <a:t> (20 lignes)</a:t>
            </a:r>
          </a:p>
          <a:p>
            <a:endParaRPr lang="fr-FR" sz="1350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5B13C7D-DF6A-1143-80F2-3D6775C54FFD}"/>
              </a:ext>
            </a:extLst>
          </p:cNvPr>
          <p:cNvSpPr txBox="1"/>
          <p:nvPr/>
        </p:nvSpPr>
        <p:spPr>
          <a:xfrm>
            <a:off x="628650" y="1959181"/>
            <a:ext cx="3248025" cy="196207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1350" b="1" dirty="0"/>
              <a:t>Fonctions de l’algorithme de Reed-Solomon</a:t>
            </a:r>
          </a:p>
          <a:p>
            <a:endParaRPr lang="fr-FR" sz="1350" b="1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sz="1350" dirty="0"/>
              <a:t>encode ( 3 lignes)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sz="1350" dirty="0" err="1"/>
              <a:t>decode.polynomes</a:t>
            </a:r>
            <a:r>
              <a:rPr lang="fr-FR" sz="1350" dirty="0"/>
              <a:t> ( 29 lignes)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sz="1350" dirty="0" err="1"/>
              <a:t>decode.syndromes</a:t>
            </a:r>
            <a:r>
              <a:rPr lang="fr-FR" sz="1350" dirty="0"/>
              <a:t> ( 48 lignes)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sz="1350" dirty="0"/>
              <a:t>erreur (7 lignes)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sz="1350" dirty="0" err="1"/>
              <a:t>mesure_temps</a:t>
            </a:r>
            <a:r>
              <a:rPr lang="fr-FR" sz="1350" dirty="0"/>
              <a:t> (9 lignes)</a:t>
            </a:r>
          </a:p>
          <a:p>
            <a:endParaRPr lang="fr-FR" sz="135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DC4DB4A-9760-4B4E-84B7-F29E692FC904}"/>
              </a:ext>
            </a:extLst>
          </p:cNvPr>
          <p:cNvSpPr txBox="1"/>
          <p:nvPr/>
        </p:nvSpPr>
        <p:spPr>
          <a:xfrm>
            <a:off x="4357844" y="1959181"/>
            <a:ext cx="3248025" cy="258532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1350" b="1" dirty="0"/>
              <a:t>Fonctions de traitement d’une image</a:t>
            </a:r>
          </a:p>
          <a:p>
            <a:endParaRPr lang="fr-FR" sz="1350" b="1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sz="1350" dirty="0"/>
              <a:t>hexa (4 lignes)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sz="1350" dirty="0"/>
              <a:t>unhexa ( 8 lignes)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sz="1350" dirty="0" err="1"/>
              <a:t>convert_t_l</a:t>
            </a:r>
            <a:r>
              <a:rPr lang="fr-FR" sz="1350" dirty="0"/>
              <a:t> (11 lignes)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sz="1350" dirty="0" err="1"/>
              <a:t>convert_l_t</a:t>
            </a:r>
            <a:r>
              <a:rPr lang="fr-FR" sz="1350" dirty="0"/>
              <a:t> ( 6 lignes)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sz="1350" dirty="0"/>
              <a:t>cut (7 lignes)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sz="1350" dirty="0" err="1"/>
              <a:t>uncut</a:t>
            </a:r>
            <a:r>
              <a:rPr lang="fr-FR" sz="1350" dirty="0"/>
              <a:t> (10 lignes)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sz="1350" dirty="0" err="1"/>
              <a:t>modification_tableau_rs</a:t>
            </a:r>
            <a:r>
              <a:rPr lang="fr-FR" sz="1350" dirty="0"/>
              <a:t> ( 8 lignes)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sz="1350" dirty="0" err="1"/>
              <a:t>modification_tableau</a:t>
            </a:r>
            <a:r>
              <a:rPr lang="fr-FR" sz="1350" dirty="0"/>
              <a:t> (6 lignes)</a:t>
            </a:r>
          </a:p>
          <a:p>
            <a:endParaRPr lang="fr-FR" sz="1350" dirty="0"/>
          </a:p>
          <a:p>
            <a:endParaRPr lang="fr-FR" sz="135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6F9372B-1F84-394C-9465-B7370446BBA8}"/>
              </a:ext>
            </a:extLst>
          </p:cNvPr>
          <p:cNvSpPr txBox="1"/>
          <p:nvPr/>
        </p:nvSpPr>
        <p:spPr>
          <a:xfrm>
            <a:off x="4357844" y="4665758"/>
            <a:ext cx="2143125" cy="92333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1350" b="1" dirty="0"/>
              <a:t>Au total</a:t>
            </a:r>
          </a:p>
          <a:p>
            <a:endParaRPr lang="fr-FR" sz="1350" dirty="0"/>
          </a:p>
          <a:p>
            <a:r>
              <a:rPr lang="fr-FR" sz="1350" dirty="0"/>
              <a:t>4 fichiers python</a:t>
            </a:r>
          </a:p>
          <a:p>
            <a:r>
              <a:rPr lang="fr-FR" sz="1350" b="1" dirty="0"/>
              <a:t>385 lignes de code</a:t>
            </a:r>
          </a:p>
        </p:txBody>
      </p:sp>
    </p:spTree>
    <p:extLst>
      <p:ext uri="{BB962C8B-B14F-4D97-AF65-F5344CB8AC3E}">
        <p14:creationId xmlns:p14="http://schemas.microsoft.com/office/powerpoint/2010/main" val="41485572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FA0F5E-7522-324F-941A-56907B622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650" y="987897"/>
            <a:ext cx="7886700" cy="994172"/>
          </a:xfrm>
        </p:spPr>
        <p:txBody>
          <a:bodyPr>
            <a:normAutofit/>
          </a:bodyPr>
          <a:lstStyle/>
          <a:p>
            <a:r>
              <a:rPr lang="fr-FR" sz="3600" dirty="0"/>
              <a:t>Préparation de l’image </a:t>
            </a:r>
          </a:p>
        </p:txBody>
      </p:sp>
      <p:pic>
        <p:nvPicPr>
          <p:cNvPr id="8" name="Espace réservé du contenu 7" descr="Une image contenant texte, personne, femme, intérieur&#10;&#10;Description générée automatiquement">
            <a:extLst>
              <a:ext uri="{FF2B5EF4-FFF2-40B4-BE49-F238E27FC236}">
                <a16:creationId xmlns:a16="http://schemas.microsoft.com/office/drawing/2014/main" id="{A9E7EA05-908D-FE46-B2BD-92EE68C2A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550" y="2233665"/>
            <a:ext cx="1992072" cy="2957461"/>
          </a:xfr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AFE5FB9B-7B81-8644-82FB-87B9BAE284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869" t="10325" r="38696" b="10000"/>
          <a:stretch/>
        </p:blipFill>
        <p:spPr>
          <a:xfrm>
            <a:off x="2695575" y="2233664"/>
            <a:ext cx="182002" cy="532209"/>
          </a:xfrm>
          <a:prstGeom prst="rect">
            <a:avLst/>
          </a:prstGeom>
        </p:spPr>
      </p:pic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2F5FF734-68DC-3046-9034-FFC9A39ACC7B}"/>
              </a:ext>
            </a:extLst>
          </p:cNvPr>
          <p:cNvCxnSpPr>
            <a:endCxn id="4" idx="0"/>
          </p:cNvCxnSpPr>
          <p:nvPr/>
        </p:nvCxnSpPr>
        <p:spPr>
          <a:xfrm>
            <a:off x="2201623" y="2233664"/>
            <a:ext cx="58495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FBBD3FF2-BCE6-1E41-B8EA-10C796452046}"/>
              </a:ext>
            </a:extLst>
          </p:cNvPr>
          <p:cNvCxnSpPr/>
          <p:nvPr/>
        </p:nvCxnSpPr>
        <p:spPr>
          <a:xfrm>
            <a:off x="2201622" y="2233664"/>
            <a:ext cx="493953" cy="53220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B56F0A1F-8EDA-ED4D-88A4-5DE9A732119A}"/>
              </a:ext>
            </a:extLst>
          </p:cNvPr>
          <p:cNvSpPr txBox="1"/>
          <p:nvPr/>
        </p:nvSpPr>
        <p:spPr>
          <a:xfrm>
            <a:off x="2877577" y="2185909"/>
            <a:ext cx="96099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R&lt;256 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3A72A63E-2E23-A647-8BC2-4FF037157C93}"/>
              </a:ext>
            </a:extLst>
          </p:cNvPr>
          <p:cNvSpPr txBox="1"/>
          <p:nvPr/>
        </p:nvSpPr>
        <p:spPr>
          <a:xfrm>
            <a:off x="2877577" y="2365576"/>
            <a:ext cx="96099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V&lt;256 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60CF6199-A40C-6949-9FA2-EB6889ADB94A}"/>
              </a:ext>
            </a:extLst>
          </p:cNvPr>
          <p:cNvSpPr txBox="1"/>
          <p:nvPr/>
        </p:nvSpPr>
        <p:spPr>
          <a:xfrm>
            <a:off x="2877577" y="2536629"/>
            <a:ext cx="96099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B&lt;256 </a:t>
            </a:r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1AE05A93-B957-FC4A-BBF2-9503AE9A0371}"/>
              </a:ext>
            </a:extLst>
          </p:cNvPr>
          <p:cNvCxnSpPr/>
          <p:nvPr/>
        </p:nvCxnSpPr>
        <p:spPr>
          <a:xfrm>
            <a:off x="3538538" y="2324409"/>
            <a:ext cx="56197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FFE81615-0A10-F74E-AD49-B99644CD4B0A}"/>
              </a:ext>
            </a:extLst>
          </p:cNvPr>
          <p:cNvSpPr txBox="1"/>
          <p:nvPr/>
        </p:nvSpPr>
        <p:spPr>
          <a:xfrm>
            <a:off x="4193694" y="2185909"/>
            <a:ext cx="198803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Hexa(R) : R</a:t>
            </a:r>
            <a:r>
              <a:rPr lang="fr-FR" sz="1350" baseline="-25000" dirty="0"/>
              <a:t>1, </a:t>
            </a:r>
            <a:r>
              <a:rPr lang="fr-FR" sz="1350" dirty="0"/>
              <a:t>R</a:t>
            </a:r>
            <a:r>
              <a:rPr lang="fr-FR" sz="1350" baseline="-25000" dirty="0"/>
              <a:t>2  </a:t>
            </a:r>
            <a:r>
              <a:rPr lang="fr-FR" sz="1350" dirty="0"/>
              <a:t> &lt; 16</a:t>
            </a:r>
          </a:p>
        </p:txBody>
      </p: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546CDF95-1824-3E4E-9D53-11986DE33FB1}"/>
              </a:ext>
            </a:extLst>
          </p:cNvPr>
          <p:cNvGrpSpPr/>
          <p:nvPr/>
        </p:nvGrpSpPr>
        <p:grpSpPr>
          <a:xfrm>
            <a:off x="5825350" y="2067908"/>
            <a:ext cx="2781000" cy="507831"/>
            <a:chOff x="7687092" y="1771545"/>
            <a:chExt cx="3708000" cy="677108"/>
          </a:xfrm>
        </p:grpSpPr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BEA2E553-02A4-2144-94E1-F453C00CCFB9}"/>
                </a:ext>
              </a:extLst>
            </p:cNvPr>
            <p:cNvSpPr txBox="1"/>
            <p:nvPr/>
          </p:nvSpPr>
          <p:spPr>
            <a:xfrm>
              <a:off x="7687092" y="1771545"/>
              <a:ext cx="3708000" cy="677108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fr-FR" sz="1350" dirty="0"/>
                <a:t>On code chaque Composante comme deux éléments de </a:t>
              </a:r>
            </a:p>
          </p:txBody>
        </p:sp>
        <p:pic>
          <p:nvPicPr>
            <p:cNvPr id="24" name="Image 23">
              <a:extLst>
                <a:ext uri="{FF2B5EF4-FFF2-40B4-BE49-F238E27FC236}">
                  <a16:creationId xmlns:a16="http://schemas.microsoft.com/office/drawing/2014/main" id="{59C6D45A-B198-CB45-969E-4FD22562DD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>
                          <a14:foregroundMark x1="51891" y1="51571" x2="51891" y2="51571"/>
                          <a14:foregroundMark x1="62395" y1="54974" x2="62395" y2="54974"/>
                          <a14:backgroundMark x1="35714" y1="41099" x2="35714" y2="41099"/>
                          <a14:backgroundMark x1="41387" y1="28272" x2="41387" y2="28272"/>
                        </a14:backgroundRemoval>
                      </a14:imgEffect>
                    </a14:imgLayer>
                  </a14:imgProps>
                </a:ext>
              </a:extLst>
            </a:blip>
            <a:srcRect l="17662" t="19951" r="23680" b="30508"/>
            <a:stretch/>
          </p:blipFill>
          <p:spPr>
            <a:xfrm>
              <a:off x="9525222" y="2146958"/>
              <a:ext cx="344473" cy="233476"/>
            </a:xfrm>
            <a:prstGeom prst="rect">
              <a:avLst/>
            </a:prstGeom>
          </p:spPr>
        </p:pic>
      </p:grpSp>
      <p:sp>
        <p:nvSpPr>
          <p:cNvPr id="26" name="ZoneTexte 25">
            <a:extLst>
              <a:ext uri="{FF2B5EF4-FFF2-40B4-BE49-F238E27FC236}">
                <a16:creationId xmlns:a16="http://schemas.microsoft.com/office/drawing/2014/main" id="{69896AAE-4E0E-D949-BACA-64FF7DDE5528}"/>
              </a:ext>
            </a:extLst>
          </p:cNvPr>
          <p:cNvSpPr txBox="1"/>
          <p:nvPr/>
        </p:nvSpPr>
        <p:spPr>
          <a:xfrm>
            <a:off x="3701471" y="3259579"/>
            <a:ext cx="4459549" cy="30008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1350" dirty="0"/>
              <a:t>On concatène ces doublets dans une liste R (taille = 22365)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4A9D56E-C3B4-714D-84AE-6546F85453A1}"/>
              </a:ext>
            </a:extLst>
          </p:cNvPr>
          <p:cNvSpPr/>
          <p:nvPr/>
        </p:nvSpPr>
        <p:spPr>
          <a:xfrm>
            <a:off x="2649296" y="3591445"/>
            <a:ext cx="6066078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350" dirty="0"/>
              <a:t>R =  [6, 1, 5, 14, 5, 11, 5, 7, 5, 3, 4, 14, 4, 9, 4, 7, 4, 1, 4, 3, 4, 6, 4, 1, 4, 5, 4, 9, 4, 7,...]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2C03EA1-1054-9046-B197-59B7334E9949}"/>
              </a:ext>
            </a:extLst>
          </p:cNvPr>
          <p:cNvSpPr/>
          <p:nvPr/>
        </p:nvSpPr>
        <p:spPr>
          <a:xfrm>
            <a:off x="2448599" y="4434040"/>
            <a:ext cx="6467474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350" dirty="0"/>
              <a:t>R =  [[6, 1, 5, 14, 5, 11, 5, 7, 5], [3, 4, 14, 4, 9, 4, 7, 4, 1], [4, 3, 4, 6, 4, 1, 4, 5, 4], [9, 4, 7, ...]]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2A5FF760-91BE-D14D-A6A3-370EAE4DC964}"/>
              </a:ext>
            </a:extLst>
          </p:cNvPr>
          <p:cNvSpPr txBox="1"/>
          <p:nvPr/>
        </p:nvSpPr>
        <p:spPr>
          <a:xfrm>
            <a:off x="2818533" y="4131871"/>
            <a:ext cx="5727604" cy="30008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1350" dirty="0"/>
              <a:t>On découpe cette liste en sous-liste de taille 9 pour l’envoi par Reed-Solomon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2DB5F26-7416-4FCA-9F6C-89DC2D323D82}"/>
              </a:ext>
            </a:extLst>
          </p:cNvPr>
          <p:cNvSpPr txBox="1"/>
          <p:nvPr/>
        </p:nvSpPr>
        <p:spPr>
          <a:xfrm>
            <a:off x="719650" y="5347440"/>
            <a:ext cx="9186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dirty="0"/>
              <a:t>387 x 260</a:t>
            </a:r>
          </a:p>
        </p:txBody>
      </p:sp>
    </p:spTree>
    <p:extLst>
      <p:ext uri="{BB962C8B-B14F-4D97-AF65-F5344CB8AC3E}">
        <p14:creationId xmlns:p14="http://schemas.microsoft.com/office/powerpoint/2010/main" val="869368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e 11">
            <a:extLst>
              <a:ext uri="{FF2B5EF4-FFF2-40B4-BE49-F238E27FC236}">
                <a16:creationId xmlns:a16="http://schemas.microsoft.com/office/drawing/2014/main" id="{99461471-41AD-412B-A1E2-CA12FCF863D6}"/>
              </a:ext>
            </a:extLst>
          </p:cNvPr>
          <p:cNvGrpSpPr/>
          <p:nvPr/>
        </p:nvGrpSpPr>
        <p:grpSpPr>
          <a:xfrm>
            <a:off x="719650" y="2122150"/>
            <a:ext cx="7797229" cy="2959281"/>
            <a:chOff x="925744" y="753408"/>
            <a:chExt cx="10396305" cy="394570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48DC4A9-C658-994B-9B18-C5ED0BD4286B}"/>
                </a:ext>
              </a:extLst>
            </p:cNvPr>
            <p:cNvSpPr/>
            <p:nvPr/>
          </p:nvSpPr>
          <p:spPr>
            <a:xfrm>
              <a:off x="4054103" y="753408"/>
              <a:ext cx="3022599" cy="6771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fr-FR" sz="1350" dirty="0"/>
                <a:t>R1 =  [6, 1, 5, 14, 5, 11, 5, 7, 5]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9248184-F744-1C4D-BD58-3C9BC41DB768}"/>
                </a:ext>
              </a:extLst>
            </p:cNvPr>
            <p:cNvSpPr/>
            <p:nvPr/>
          </p:nvSpPr>
          <p:spPr>
            <a:xfrm>
              <a:off x="6998590" y="1686533"/>
              <a:ext cx="4264415" cy="4001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1350" dirty="0"/>
                <a:t>[5, 5, 9, 4, 1, 3, 6, 13, 1, 10, 11, 5, 0, 11, 12]</a:t>
              </a:r>
            </a:p>
          </p:txBody>
        </p:sp>
        <p:cxnSp>
          <p:nvCxnSpPr>
            <p:cNvPr id="8" name="Connecteur droit avec flèche 7">
              <a:extLst>
                <a:ext uri="{FF2B5EF4-FFF2-40B4-BE49-F238E27FC236}">
                  <a16:creationId xmlns:a16="http://schemas.microsoft.com/office/drawing/2014/main" id="{EFEDCAB9-C33B-4C4B-8739-6DBC68E84001}"/>
                </a:ext>
              </a:extLst>
            </p:cNvPr>
            <p:cNvCxnSpPr>
              <a:cxnSpLocks/>
            </p:cNvCxnSpPr>
            <p:nvPr/>
          </p:nvCxnSpPr>
          <p:spPr>
            <a:xfrm>
              <a:off x="7059931" y="1049870"/>
              <a:ext cx="1497044" cy="57232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F2090D7B-413F-5C44-8313-05E0237FCCB5}"/>
                </a:ext>
              </a:extLst>
            </p:cNvPr>
            <p:cNvSpPr txBox="1"/>
            <p:nvPr/>
          </p:nvSpPr>
          <p:spPr>
            <a:xfrm>
              <a:off x="8797434" y="998917"/>
              <a:ext cx="1064307" cy="400109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fr-FR" sz="1350" dirty="0"/>
                <a:t>encode</a:t>
              </a:r>
            </a:p>
          </p:txBody>
        </p:sp>
        <p:cxnSp>
          <p:nvCxnSpPr>
            <p:cNvPr id="16" name="Connecteur droit 15">
              <a:extLst>
                <a:ext uri="{FF2B5EF4-FFF2-40B4-BE49-F238E27FC236}">
                  <a16:creationId xmlns:a16="http://schemas.microsoft.com/office/drawing/2014/main" id="{9DAE3AF3-FDB1-FD4C-834A-CAF1D5B34A53}"/>
                </a:ext>
              </a:extLst>
            </p:cNvPr>
            <p:cNvCxnSpPr>
              <a:cxnSpLocks/>
            </p:cNvCxnSpPr>
            <p:nvPr/>
          </p:nvCxnSpPr>
          <p:spPr>
            <a:xfrm>
              <a:off x="5550346" y="1564280"/>
              <a:ext cx="0" cy="313483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CD022F6-1C6F-1D40-897F-B349A2F30B96}"/>
                </a:ext>
              </a:extLst>
            </p:cNvPr>
            <p:cNvSpPr/>
            <p:nvPr/>
          </p:nvSpPr>
          <p:spPr>
            <a:xfrm>
              <a:off x="6940080" y="2881848"/>
              <a:ext cx="4381969" cy="4001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1350" dirty="0"/>
                <a:t>[3, 5, 9, 6, 13, 3, 6, 13, 1, 10, 11, 5, 0, 11, 12]</a:t>
              </a:r>
            </a:p>
          </p:txBody>
        </p:sp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E1D0B95B-ED7F-CF44-BD38-FB6FE3CC6452}"/>
                </a:ext>
              </a:extLst>
            </p:cNvPr>
            <p:cNvCxnSpPr>
              <a:cxnSpLocks/>
            </p:cNvCxnSpPr>
            <p:nvPr/>
          </p:nvCxnSpPr>
          <p:spPr>
            <a:xfrm>
              <a:off x="9105898" y="2081064"/>
              <a:ext cx="0" cy="85482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819D4B9F-C412-8B4B-9347-A99E8D0E1EBB}"/>
                </a:ext>
              </a:extLst>
            </p:cNvPr>
            <p:cNvSpPr txBox="1"/>
            <p:nvPr/>
          </p:nvSpPr>
          <p:spPr>
            <a:xfrm>
              <a:off x="10148898" y="2212003"/>
              <a:ext cx="1064307" cy="677108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fr-FR" sz="1350" dirty="0"/>
                <a:t>3 erreurs</a:t>
              </a: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8E5FA0DA-248A-9047-8CD8-FC912CF7CA79}"/>
                </a:ext>
              </a:extLst>
            </p:cNvPr>
            <p:cNvSpPr txBox="1"/>
            <p:nvPr/>
          </p:nvSpPr>
          <p:spPr>
            <a:xfrm>
              <a:off x="1700999" y="2221727"/>
              <a:ext cx="1064307" cy="677108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fr-FR" sz="1350" dirty="0"/>
                <a:t>2 erreurs</a:t>
              </a:r>
            </a:p>
          </p:txBody>
        </p:sp>
        <p:cxnSp>
          <p:nvCxnSpPr>
            <p:cNvPr id="24" name="Connecteur droit avec flèche 23">
              <a:extLst>
                <a:ext uri="{FF2B5EF4-FFF2-40B4-BE49-F238E27FC236}">
                  <a16:creationId xmlns:a16="http://schemas.microsoft.com/office/drawing/2014/main" id="{72168EC5-6582-584F-B72E-38C7E83518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4996" y="1141363"/>
              <a:ext cx="2219894" cy="278447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70D8D5A-9237-864B-B2C1-A99E2C629B48}"/>
                </a:ext>
              </a:extLst>
            </p:cNvPr>
            <p:cNvSpPr/>
            <p:nvPr/>
          </p:nvSpPr>
          <p:spPr>
            <a:xfrm>
              <a:off x="925744" y="4233783"/>
              <a:ext cx="2669961" cy="4001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1350" dirty="0"/>
                <a:t>[6, 1, 5, 14, 7, 11, 5, 14, 5]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A51BB0E-17AE-E648-968E-BB54E9340973}"/>
                </a:ext>
              </a:extLst>
            </p:cNvPr>
            <p:cNvSpPr/>
            <p:nvPr/>
          </p:nvSpPr>
          <p:spPr>
            <a:xfrm>
              <a:off x="7798021" y="4267760"/>
              <a:ext cx="2615753" cy="4001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fr-FR" sz="1350" dirty="0"/>
                <a:t>[6, 1, 5, 14, 5, 11, 5, 7, 5]</a:t>
              </a:r>
            </a:p>
          </p:txBody>
        </p:sp>
        <p:cxnSp>
          <p:nvCxnSpPr>
            <p:cNvPr id="29" name="Connecteur droit avec flèche 28">
              <a:extLst>
                <a:ext uri="{FF2B5EF4-FFF2-40B4-BE49-F238E27FC236}">
                  <a16:creationId xmlns:a16="http://schemas.microsoft.com/office/drawing/2014/main" id="{695FBBA9-33F0-794D-9F6A-731DCBDAFA9D}"/>
                </a:ext>
              </a:extLst>
            </p:cNvPr>
            <p:cNvCxnSpPr>
              <a:cxnSpLocks/>
            </p:cNvCxnSpPr>
            <p:nvPr/>
          </p:nvCxnSpPr>
          <p:spPr>
            <a:xfrm>
              <a:off x="9105503" y="3315515"/>
              <a:ext cx="395" cy="80178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37CE1F66-2208-2148-81E7-2E3ECF1F0036}"/>
                </a:ext>
              </a:extLst>
            </p:cNvPr>
            <p:cNvSpPr txBox="1"/>
            <p:nvPr/>
          </p:nvSpPr>
          <p:spPr>
            <a:xfrm>
              <a:off x="10112885" y="3597507"/>
              <a:ext cx="1064307" cy="400109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fr-FR" sz="1350" dirty="0"/>
                <a:t>décode</a:t>
              </a:r>
            </a:p>
          </p:txBody>
        </p:sp>
      </p:grpSp>
      <p:sp>
        <p:nvSpPr>
          <p:cNvPr id="35" name="ZoneTexte 34">
            <a:extLst>
              <a:ext uri="{FF2B5EF4-FFF2-40B4-BE49-F238E27FC236}">
                <a16:creationId xmlns:a16="http://schemas.microsoft.com/office/drawing/2014/main" id="{DC38F8EE-70DF-EF4E-B270-A461D5CA19D2}"/>
              </a:ext>
            </a:extLst>
          </p:cNvPr>
          <p:cNvSpPr txBox="1"/>
          <p:nvPr/>
        </p:nvSpPr>
        <p:spPr>
          <a:xfrm>
            <a:off x="872596" y="5311744"/>
            <a:ext cx="7335794" cy="30008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1350" dirty="0"/>
              <a:t>On concatène les messages reçu puis on reconstitue les composantes R, V, B de chaque Pixel</a:t>
            </a:r>
          </a:p>
        </p:txBody>
      </p:sp>
      <p:sp>
        <p:nvSpPr>
          <p:cNvPr id="25" name="Titre 1">
            <a:extLst>
              <a:ext uri="{FF2B5EF4-FFF2-40B4-BE49-F238E27FC236}">
                <a16:creationId xmlns:a16="http://schemas.microsoft.com/office/drawing/2014/main" id="{B9FD4CF3-4805-42B1-9A79-36ABD11A7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420" y="1181072"/>
            <a:ext cx="5021274" cy="667498"/>
          </a:xfrm>
        </p:spPr>
        <p:txBody>
          <a:bodyPr>
            <a:normAutofit fontScale="90000"/>
          </a:bodyPr>
          <a:lstStyle/>
          <a:p>
            <a:r>
              <a:rPr lang="fr-FR" dirty="0"/>
              <a:t>Exemple de traitement d’une composante d’un pixel </a:t>
            </a:r>
          </a:p>
        </p:txBody>
      </p:sp>
    </p:spTree>
    <p:extLst>
      <p:ext uri="{BB962C8B-B14F-4D97-AF65-F5344CB8AC3E}">
        <p14:creationId xmlns:p14="http://schemas.microsoft.com/office/powerpoint/2010/main" val="4214742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0C261E3B-D05D-2343-A03F-2980EC3151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27" t="-292" r="49033" b="292"/>
          <a:stretch/>
        </p:blipFill>
        <p:spPr>
          <a:xfrm>
            <a:off x="1028765" y="1258392"/>
            <a:ext cx="2874254" cy="4219030"/>
          </a:xfrm>
          <a:prstGeom prst="rect">
            <a:avLst/>
          </a:prstGeom>
        </p:spPr>
      </p:pic>
      <p:pic>
        <p:nvPicPr>
          <p:cNvPr id="5" name="Espace réservé du contenu 4" descr="Une image contenant texte, personne, femme, posant&#10;&#10;Description générée automatiquement">
            <a:extLst>
              <a:ext uri="{FF2B5EF4-FFF2-40B4-BE49-F238E27FC236}">
                <a16:creationId xmlns:a16="http://schemas.microsoft.com/office/drawing/2014/main" id="{71A23761-D3F1-4F40-B561-EF23828CB0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8906"/>
          <a:stretch/>
        </p:blipFill>
        <p:spPr>
          <a:xfrm>
            <a:off x="4786924" y="1258393"/>
            <a:ext cx="2874254" cy="421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5344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B23BAD-71AB-3E4D-A408-7C440EBCC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Complexité des algorithmes de décodage 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C7E1F5C2-9B32-704A-9B93-633AE2D48E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825"/>
          <a:stretch/>
        </p:blipFill>
        <p:spPr>
          <a:xfrm>
            <a:off x="1693083" y="1882415"/>
            <a:ext cx="5366824" cy="3710159"/>
          </a:xfrm>
        </p:spPr>
      </p:pic>
    </p:spTree>
    <p:extLst>
      <p:ext uri="{BB962C8B-B14F-4D97-AF65-F5344CB8AC3E}">
        <p14:creationId xmlns:p14="http://schemas.microsoft.com/office/powerpoint/2010/main" val="32841910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F5C91363-2236-CF4A-9511-DF0D48D34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2015" y="2144558"/>
            <a:ext cx="4914900" cy="142875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5C422D38-12B2-3640-9FEE-876BC78D2B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0555" y="3438837"/>
            <a:ext cx="3133725" cy="85725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01F70C7-E453-5A40-A86D-4F034D71750B}"/>
              </a:ext>
            </a:extLst>
          </p:cNvPr>
          <p:cNvSpPr txBox="1"/>
          <p:nvPr/>
        </p:nvSpPr>
        <p:spPr>
          <a:xfrm>
            <a:off x="2012015" y="3743411"/>
            <a:ext cx="145228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Donc 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CF8E328-153E-294A-8D30-5B94208B4254}"/>
              </a:ext>
            </a:extLst>
          </p:cNvPr>
          <p:cNvSpPr txBox="1"/>
          <p:nvPr/>
        </p:nvSpPr>
        <p:spPr>
          <a:xfrm>
            <a:off x="724460" y="1961566"/>
            <a:ext cx="24192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Pour chaque i entre 0 et 15: 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E65E392-2A40-4543-878E-80861058EE0B}"/>
              </a:ext>
            </a:extLst>
          </p:cNvPr>
          <p:cNvSpPr txBox="1"/>
          <p:nvPr/>
        </p:nvSpPr>
        <p:spPr>
          <a:xfrm>
            <a:off x="6762188" y="2460910"/>
            <a:ext cx="145228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Par définition de Q 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0D97E75D-777A-3E40-8E96-3A019963B978}"/>
              </a:ext>
            </a:extLst>
          </p:cNvPr>
          <p:cNvSpPr txBox="1"/>
          <p:nvPr/>
        </p:nvSpPr>
        <p:spPr>
          <a:xfrm>
            <a:off x="6762188" y="2858932"/>
            <a:ext cx="145228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Car P est nul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F3AA07D-3099-BE47-9168-61EDE326C01B}"/>
              </a:ext>
            </a:extLst>
          </p:cNvPr>
          <p:cNvSpPr txBox="1"/>
          <p:nvPr/>
        </p:nvSpPr>
        <p:spPr>
          <a:xfrm>
            <a:off x="1806948" y="4913294"/>
            <a:ext cx="511996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Si r</a:t>
            </a:r>
            <a:r>
              <a:rPr lang="fr-FR" sz="1350" baseline="-25000" dirty="0"/>
              <a:t>i</a:t>
            </a:r>
            <a:r>
              <a:rPr lang="fr-FR" sz="1350" dirty="0"/>
              <a:t> ≠ c</a:t>
            </a:r>
            <a:r>
              <a:rPr lang="fr-FR" sz="1350" baseline="-25000" dirty="0"/>
              <a:t>i</a:t>
            </a:r>
            <a:r>
              <a:rPr lang="fr-FR" sz="1350" dirty="0"/>
              <a:t> alors il y une erreur, et alors :   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57D1A8F4-4CFA-6245-9E33-1E6B9D0083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585"/>
          <a:stretch/>
        </p:blipFill>
        <p:spPr>
          <a:xfrm>
            <a:off x="4574397" y="4642615"/>
            <a:ext cx="1833097" cy="81650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8FF6CF26-6AAE-944C-9274-84B233A5BE58}"/>
              </a:ext>
            </a:extLst>
          </p:cNvPr>
          <p:cNvSpPr txBox="1"/>
          <p:nvPr/>
        </p:nvSpPr>
        <p:spPr>
          <a:xfrm>
            <a:off x="619007" y="1089898"/>
            <a:ext cx="830086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000" b="1" dirty="0"/>
              <a:t>Annexe: Démonstration de Q1 localisateur d’erreur</a:t>
            </a:r>
          </a:p>
        </p:txBody>
      </p:sp>
    </p:spTree>
    <p:extLst>
      <p:ext uri="{BB962C8B-B14F-4D97-AF65-F5344CB8AC3E}">
        <p14:creationId xmlns:p14="http://schemas.microsoft.com/office/powerpoint/2010/main" val="643622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BD8EDD-FEC5-3949-AAD7-CE33B5B41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/>
              <a:t>Cadre général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52B9C9-F724-3D47-9FB4-AE782A0AE513}"/>
              </a:ext>
            </a:extLst>
          </p:cNvPr>
          <p:cNvSpPr/>
          <p:nvPr/>
        </p:nvSpPr>
        <p:spPr>
          <a:xfrm>
            <a:off x="628650" y="4931533"/>
            <a:ext cx="1467632" cy="7583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Message Initial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BA80E5-88F6-2C48-B618-3F9A4B72139B}"/>
              </a:ext>
            </a:extLst>
          </p:cNvPr>
          <p:cNvSpPr/>
          <p:nvPr/>
        </p:nvSpPr>
        <p:spPr>
          <a:xfrm>
            <a:off x="6306802" y="4920018"/>
            <a:ext cx="1523375" cy="7583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Message Décodé</a:t>
            </a:r>
          </a:p>
        </p:txBody>
      </p:sp>
      <p:sp>
        <p:nvSpPr>
          <p:cNvPr id="14" name="Flèche vers la droite 13">
            <a:extLst>
              <a:ext uri="{FF2B5EF4-FFF2-40B4-BE49-F238E27FC236}">
                <a16:creationId xmlns:a16="http://schemas.microsoft.com/office/drawing/2014/main" id="{B7A2EDA5-40B5-2846-AF6E-3D1412A69BD5}"/>
              </a:ext>
            </a:extLst>
          </p:cNvPr>
          <p:cNvSpPr/>
          <p:nvPr/>
        </p:nvSpPr>
        <p:spPr>
          <a:xfrm>
            <a:off x="2096281" y="2908459"/>
            <a:ext cx="4172783" cy="573374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Transmission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59FE32B7-4163-C24F-B411-D2B4717657CF}"/>
              </a:ext>
            </a:extLst>
          </p:cNvPr>
          <p:cNvGrpSpPr/>
          <p:nvPr/>
        </p:nvGrpSpPr>
        <p:grpSpPr>
          <a:xfrm>
            <a:off x="4950416" y="1664383"/>
            <a:ext cx="985689" cy="1370079"/>
            <a:chOff x="5264046" y="2507799"/>
            <a:chExt cx="1314252" cy="1826772"/>
          </a:xfrm>
        </p:grpSpPr>
        <p:sp>
          <p:nvSpPr>
            <p:cNvPr id="15" name="Éclair 14">
              <a:extLst>
                <a:ext uri="{FF2B5EF4-FFF2-40B4-BE49-F238E27FC236}">
                  <a16:creationId xmlns:a16="http://schemas.microsoft.com/office/drawing/2014/main" id="{57A0A21E-8799-574F-A160-54099B5D7066}"/>
                </a:ext>
              </a:extLst>
            </p:cNvPr>
            <p:cNvSpPr/>
            <p:nvPr/>
          </p:nvSpPr>
          <p:spPr>
            <a:xfrm flipH="1">
              <a:off x="5264046" y="2731584"/>
              <a:ext cx="1314252" cy="1602987"/>
            </a:xfrm>
            <a:prstGeom prst="lightningBol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350" dirty="0"/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753D3031-1487-7040-8DB1-560A937D39B4}"/>
                </a:ext>
              </a:extLst>
            </p:cNvPr>
            <p:cNvSpPr txBox="1"/>
            <p:nvPr/>
          </p:nvSpPr>
          <p:spPr>
            <a:xfrm rot="17909120">
              <a:off x="5175539" y="3114079"/>
              <a:ext cx="1612669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350" dirty="0"/>
                <a:t>Perturbation</a:t>
              </a:r>
            </a:p>
          </p:txBody>
        </p:sp>
      </p:grpSp>
      <p:sp>
        <p:nvSpPr>
          <p:cNvPr id="5" name="ZoneTexte 4">
            <a:extLst>
              <a:ext uri="{FF2B5EF4-FFF2-40B4-BE49-F238E27FC236}">
                <a16:creationId xmlns:a16="http://schemas.microsoft.com/office/drawing/2014/main" id="{B34E1993-2A09-6344-B40E-2F2BA216BEE0}"/>
              </a:ext>
            </a:extLst>
          </p:cNvPr>
          <p:cNvSpPr txBox="1"/>
          <p:nvPr/>
        </p:nvSpPr>
        <p:spPr>
          <a:xfrm>
            <a:off x="540567" y="1926467"/>
            <a:ext cx="5492490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sz="1350" dirty="0"/>
              <a:t>Perturbation discrète (les éléments perturbés restent lisibles)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sz="1350" dirty="0"/>
              <a:t>On fixe le nombre d’erreurs acceptées au préalable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fr-FR" sz="1350" dirty="0"/>
          </a:p>
          <a:p>
            <a:pPr marL="214313" indent="-214313">
              <a:buFont typeface="Arial" panose="020B0604020202020204" pitchFamily="34" charset="0"/>
              <a:buChar char="•"/>
            </a:pPr>
            <a:endParaRPr lang="fr-FR" sz="1350" dirty="0"/>
          </a:p>
          <a:p>
            <a:pPr marL="214313" indent="-214313">
              <a:buFont typeface="Arial" panose="020B0604020202020204" pitchFamily="34" charset="0"/>
              <a:buChar char="•"/>
            </a:pPr>
            <a:endParaRPr lang="fr-FR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90F09C-619A-8C43-961B-0497BD257DAC}"/>
              </a:ext>
            </a:extLst>
          </p:cNvPr>
          <p:cNvSpPr/>
          <p:nvPr/>
        </p:nvSpPr>
        <p:spPr>
          <a:xfrm>
            <a:off x="628650" y="2849449"/>
            <a:ext cx="1467632" cy="7583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Message Codé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15F4B5-EEDC-A346-82A3-C03E962F0D32}"/>
              </a:ext>
            </a:extLst>
          </p:cNvPr>
          <p:cNvSpPr/>
          <p:nvPr/>
        </p:nvSpPr>
        <p:spPr>
          <a:xfrm>
            <a:off x="6269064" y="2775802"/>
            <a:ext cx="1467632" cy="83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Message Reçu</a:t>
            </a:r>
          </a:p>
        </p:txBody>
      </p:sp>
      <p:sp>
        <p:nvSpPr>
          <p:cNvPr id="13" name="Flèche vers la droite 12">
            <a:extLst>
              <a:ext uri="{FF2B5EF4-FFF2-40B4-BE49-F238E27FC236}">
                <a16:creationId xmlns:a16="http://schemas.microsoft.com/office/drawing/2014/main" id="{7E7A7103-F185-424C-A976-DB398A782ED4}"/>
              </a:ext>
            </a:extLst>
          </p:cNvPr>
          <p:cNvSpPr/>
          <p:nvPr/>
        </p:nvSpPr>
        <p:spPr>
          <a:xfrm rot="16200000">
            <a:off x="701205" y="3982976"/>
            <a:ext cx="1300712" cy="573374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Codage</a:t>
            </a:r>
          </a:p>
        </p:txBody>
      </p:sp>
      <p:sp>
        <p:nvSpPr>
          <p:cNvPr id="17" name="Flèche vers la droite 16">
            <a:extLst>
              <a:ext uri="{FF2B5EF4-FFF2-40B4-BE49-F238E27FC236}">
                <a16:creationId xmlns:a16="http://schemas.microsoft.com/office/drawing/2014/main" id="{ADF82068-DBFA-1741-BB63-CDA4CF955F89}"/>
              </a:ext>
            </a:extLst>
          </p:cNvPr>
          <p:cNvSpPr/>
          <p:nvPr/>
        </p:nvSpPr>
        <p:spPr>
          <a:xfrm rot="5400000">
            <a:off x="6418132" y="3971462"/>
            <a:ext cx="1300712" cy="573374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Décodage</a:t>
            </a:r>
          </a:p>
        </p:txBody>
      </p:sp>
      <p:sp>
        <p:nvSpPr>
          <p:cNvPr id="6" name="Égal 5">
            <a:extLst>
              <a:ext uri="{FF2B5EF4-FFF2-40B4-BE49-F238E27FC236}">
                <a16:creationId xmlns:a16="http://schemas.microsoft.com/office/drawing/2014/main" id="{C3B520D7-2863-FD43-9FB1-63500ED1AE38}"/>
              </a:ext>
            </a:extLst>
          </p:cNvPr>
          <p:cNvSpPr/>
          <p:nvPr/>
        </p:nvSpPr>
        <p:spPr>
          <a:xfrm>
            <a:off x="3427753" y="4783137"/>
            <a:ext cx="1457794" cy="906742"/>
          </a:xfrm>
          <a:prstGeom prst="mathEqual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>
              <a:solidFill>
                <a:schemeClr val="tx1"/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5A7C6A8-1A7A-2248-B9DA-8F0AE16A223F}"/>
              </a:ext>
            </a:extLst>
          </p:cNvPr>
          <p:cNvSpPr txBox="1"/>
          <p:nvPr/>
        </p:nvSpPr>
        <p:spPr>
          <a:xfrm>
            <a:off x="3883989" y="3937730"/>
            <a:ext cx="6520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200" b="1" dirty="0"/>
              <a:t>?</a:t>
            </a:r>
            <a:endParaRPr lang="fr-FR" sz="1350" b="1" dirty="0"/>
          </a:p>
        </p:txBody>
      </p:sp>
    </p:spTree>
    <p:extLst>
      <p:ext uri="{BB962C8B-B14F-4D97-AF65-F5344CB8AC3E}">
        <p14:creationId xmlns:p14="http://schemas.microsoft.com/office/powerpoint/2010/main" val="1534283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AD4B2C-DA28-9544-AF03-5EBDA82D5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" y="1217241"/>
            <a:ext cx="3617420" cy="681085"/>
          </a:xfrm>
        </p:spPr>
        <p:txBody>
          <a:bodyPr vert="horz" lIns="68580" tIns="34290" rIns="68580" bIns="34290" rtlCol="0" anchor="t">
            <a:normAutofit/>
          </a:bodyPr>
          <a:lstStyle/>
          <a:p>
            <a:r>
              <a:rPr lang="en-US" sz="3600" dirty="0"/>
              <a:t>La Redondance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C36819B0-9728-2F48-8DD4-53B8877FC4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2" t="11401" r="3" b="1478"/>
          <a:stretch/>
        </p:blipFill>
        <p:spPr>
          <a:xfrm>
            <a:off x="4964078" y="1217241"/>
            <a:ext cx="3286892" cy="4152899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E83B2A8A-99D0-4C41-89BC-1B6C21E907C9}"/>
              </a:ext>
            </a:extLst>
          </p:cNvPr>
          <p:cNvSpPr txBox="1"/>
          <p:nvPr/>
        </p:nvSpPr>
        <p:spPr>
          <a:xfrm>
            <a:off x="938525" y="3208849"/>
            <a:ext cx="245332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Exemple de l’alphabet phonétique de l’OTAN :</a:t>
            </a:r>
          </a:p>
        </p:txBody>
      </p:sp>
    </p:spTree>
    <p:extLst>
      <p:ext uri="{BB962C8B-B14F-4D97-AF65-F5344CB8AC3E}">
        <p14:creationId xmlns:p14="http://schemas.microsoft.com/office/powerpoint/2010/main" val="3432932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2C198A-AAD5-B349-A5AE-BBE05A95E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810" y="1223428"/>
            <a:ext cx="2907610" cy="637724"/>
          </a:xfrm>
        </p:spPr>
        <p:txBody>
          <a:bodyPr vert="horz" lIns="68580" tIns="34290" rIns="68580" bIns="34290" rtlCol="0" anchor="t">
            <a:noAutofit/>
          </a:bodyPr>
          <a:lstStyle/>
          <a:p>
            <a:r>
              <a:rPr lang="en-US" sz="3600" dirty="0"/>
              <a:t>Le corps fini </a:t>
            </a:r>
          </a:p>
        </p:txBody>
      </p:sp>
      <p:pic>
        <p:nvPicPr>
          <p:cNvPr id="46" name="Image 45">
            <a:extLst>
              <a:ext uri="{FF2B5EF4-FFF2-40B4-BE49-F238E27FC236}">
                <a16:creationId xmlns:a16="http://schemas.microsoft.com/office/drawing/2014/main" id="{C496EDCF-FA39-4143-97C6-69834D1B71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93" t="10103" r="20041" b="29298"/>
          <a:stretch/>
        </p:blipFill>
        <p:spPr>
          <a:xfrm>
            <a:off x="2783232" y="1010538"/>
            <a:ext cx="1074710" cy="823496"/>
          </a:xfrm>
          <a:prstGeom prst="rect">
            <a:avLst/>
          </a:prstGeom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549536C7-E86D-496B-B36B-4C1282A7A9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484329" y="2341329"/>
            <a:ext cx="1201971" cy="1201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fr-FR" sz="135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2008D05E-F928-42D0-A2AE-C14B700D15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57700" y="3314700"/>
            <a:ext cx="1162050" cy="116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fr-FR" sz="135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50BEFF2-FBB3-4C59-B844-C20C60376F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254" b="18452"/>
          <a:stretch/>
        </p:blipFill>
        <p:spPr>
          <a:xfrm>
            <a:off x="2891646" y="1961706"/>
            <a:ext cx="2848121" cy="1008317"/>
          </a:xfrm>
          <a:prstGeom prst="rect">
            <a:avLst/>
          </a:prstGeom>
        </p:spPr>
      </p:pic>
      <p:pic>
        <p:nvPicPr>
          <p:cNvPr id="1030" name="Picture 6" descr="Portrait noir et blanc (dessin) d'un jeune homme.">
            <a:extLst>
              <a:ext uri="{FF2B5EF4-FFF2-40B4-BE49-F238E27FC236}">
                <a16:creationId xmlns:a16="http://schemas.microsoft.com/office/drawing/2014/main" id="{967A815A-0388-493D-91F7-C8E291E938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60" y="2438597"/>
            <a:ext cx="1708710" cy="2209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0501EF17-1B5C-4909-B2A1-AA3D0668EE71}"/>
              </a:ext>
            </a:extLst>
          </p:cNvPr>
          <p:cNvSpPr txBox="1"/>
          <p:nvPr/>
        </p:nvSpPr>
        <p:spPr>
          <a:xfrm>
            <a:off x="1074522" y="4681072"/>
            <a:ext cx="170871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1500" b="1" dirty="0">
                <a:solidFill>
                  <a:srgbClr val="000000"/>
                </a:solidFill>
                <a:latin typeface="+mj-lt"/>
              </a:rPr>
              <a:t>Évariste Galois</a:t>
            </a:r>
            <a:br>
              <a:rPr lang="fr-FR" sz="1500" dirty="0"/>
            </a:br>
            <a:endParaRPr lang="fr-FR" sz="15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CEA49CB-B2E7-4890-9EA7-E233CC674A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1645" y="3429000"/>
            <a:ext cx="5985419" cy="1452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e 10">
            <a:extLst>
              <a:ext uri="{FF2B5EF4-FFF2-40B4-BE49-F238E27FC236}">
                <a16:creationId xmlns:a16="http://schemas.microsoft.com/office/drawing/2014/main" id="{C25C8B44-1304-4CFF-A122-B10CC7298A5F}"/>
              </a:ext>
            </a:extLst>
          </p:cNvPr>
          <p:cNvGrpSpPr/>
          <p:nvPr/>
        </p:nvGrpSpPr>
        <p:grpSpPr>
          <a:xfrm>
            <a:off x="3040249" y="2946042"/>
            <a:ext cx="4180775" cy="367864"/>
            <a:chOff x="4331538" y="2027859"/>
            <a:chExt cx="5574366" cy="490485"/>
          </a:xfrm>
        </p:grpSpPr>
        <p:grpSp>
          <p:nvGrpSpPr>
            <p:cNvPr id="9" name="Groupe 8">
              <a:extLst>
                <a:ext uri="{FF2B5EF4-FFF2-40B4-BE49-F238E27FC236}">
                  <a16:creationId xmlns:a16="http://schemas.microsoft.com/office/drawing/2014/main" id="{8373CFEA-36FE-43A7-A516-0112BC6E7F87}"/>
                </a:ext>
              </a:extLst>
            </p:cNvPr>
            <p:cNvGrpSpPr/>
            <p:nvPr/>
          </p:nvGrpSpPr>
          <p:grpSpPr>
            <a:xfrm>
              <a:off x="4331538" y="2027859"/>
              <a:ext cx="1902665" cy="490485"/>
              <a:chOff x="4645772" y="2018086"/>
              <a:chExt cx="1902665" cy="490485"/>
            </a:xfrm>
          </p:grpSpPr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1493A449-EE9E-44BB-8FB6-BF970B6AF270}"/>
                  </a:ext>
                </a:extLst>
              </p:cNvPr>
              <p:cNvSpPr txBox="1"/>
              <p:nvPr/>
            </p:nvSpPr>
            <p:spPr>
              <a:xfrm>
                <a:off x="4645772" y="2108462"/>
                <a:ext cx="997790" cy="4001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350" dirty="0"/>
                  <a:t>On note </a:t>
                </a:r>
              </a:p>
            </p:txBody>
          </p:sp>
          <p:pic>
            <p:nvPicPr>
              <p:cNvPr id="8" name="Image 7">
                <a:extLst>
                  <a:ext uri="{FF2B5EF4-FFF2-40B4-BE49-F238E27FC236}">
                    <a16:creationId xmlns:a16="http://schemas.microsoft.com/office/drawing/2014/main" id="{F0335205-632D-4246-8E37-3E7E18EE87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643562" y="2018086"/>
                <a:ext cx="904875" cy="457200"/>
              </a:xfrm>
              <a:prstGeom prst="rect">
                <a:avLst/>
              </a:prstGeom>
            </p:spPr>
          </p:pic>
        </p:grp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2FDA7330-2EAB-4C9A-9944-501C4A7E6AC7}"/>
                </a:ext>
              </a:extLst>
            </p:cNvPr>
            <p:cNvSpPr txBox="1"/>
            <p:nvPr/>
          </p:nvSpPr>
          <p:spPr>
            <a:xfrm>
              <a:off x="6248400" y="2111036"/>
              <a:ext cx="3657504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350" dirty="0"/>
                <a:t>l’élément primitif du corps fini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02154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FF2903-D890-4137-882E-682D43A77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185" y="940913"/>
            <a:ext cx="8715375" cy="1357641"/>
          </a:xfrm>
        </p:spPr>
        <p:txBody>
          <a:bodyPr>
            <a:noAutofit/>
          </a:bodyPr>
          <a:lstStyle/>
          <a:p>
            <a:r>
              <a:rPr lang="fr-FR" sz="3600" dirty="0"/>
              <a:t>Paramètre globaux importants du code de Reed-Solomon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2CD8816D-6567-416B-8156-D5722AA2D825}"/>
              </a:ext>
            </a:extLst>
          </p:cNvPr>
          <p:cNvSpPr txBox="1">
            <a:spLocks/>
          </p:cNvSpPr>
          <p:nvPr/>
        </p:nvSpPr>
        <p:spPr>
          <a:xfrm>
            <a:off x="4822845" y="4022066"/>
            <a:ext cx="2796815" cy="39123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100" dirty="0"/>
              <a:t>Matrice de contrôle :</a:t>
            </a: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FE273B11-8E3C-49F1-8009-80DCB03265EA}"/>
              </a:ext>
            </a:extLst>
          </p:cNvPr>
          <p:cNvSpPr txBox="1">
            <a:spLocks/>
          </p:cNvSpPr>
          <p:nvPr/>
        </p:nvSpPr>
        <p:spPr>
          <a:xfrm>
            <a:off x="4807092" y="1918008"/>
            <a:ext cx="2715509" cy="39123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100" dirty="0"/>
              <a:t>Matrice d’encodage :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9934352-4A1B-497B-B071-A39E59216D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46" b="20477"/>
          <a:stretch/>
        </p:blipFill>
        <p:spPr bwMode="auto">
          <a:xfrm>
            <a:off x="4402456" y="2444352"/>
            <a:ext cx="4600625" cy="1201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4443A93-12C7-4B1D-BA13-50355D15C0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53" b="14844"/>
          <a:stretch/>
        </p:blipFill>
        <p:spPr bwMode="auto">
          <a:xfrm>
            <a:off x="4402456" y="4423992"/>
            <a:ext cx="4529180" cy="1291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D86987DA-BBC1-45FD-AF8D-2EF2A99511A8}"/>
              </a:ext>
            </a:extLst>
          </p:cNvPr>
          <p:cNvSpPr txBox="1"/>
          <p:nvPr/>
        </p:nvSpPr>
        <p:spPr>
          <a:xfrm>
            <a:off x="448480" y="2528394"/>
            <a:ext cx="3265799" cy="1915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b="1" dirty="0"/>
              <a:t>Paramètres choisis :</a:t>
            </a:r>
          </a:p>
          <a:p>
            <a:endParaRPr lang="fr-FR" sz="15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sz="1500" dirty="0"/>
              <a:t>Envoie d’un mot de 9 lettres de F</a:t>
            </a:r>
            <a:r>
              <a:rPr lang="fr-FR" sz="1500" baseline="-25000" dirty="0"/>
              <a:t>16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r-FR" sz="1500" dirty="0"/>
              <a:t>Taux d’erreurs acceptées : majoré par 20% (jusqu’à 3 pour le message de 15 caractères, jusqu’à 2 pour le message de 9 caractères)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fr-FR" sz="1350" dirty="0"/>
          </a:p>
        </p:txBody>
      </p:sp>
    </p:spTree>
    <p:extLst>
      <p:ext uri="{BB962C8B-B14F-4D97-AF65-F5344CB8AC3E}">
        <p14:creationId xmlns:p14="http://schemas.microsoft.com/office/powerpoint/2010/main" val="304515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2C198A-AAD5-B349-A5AE-BBE05A95E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140" y="1367049"/>
            <a:ext cx="5557445" cy="656768"/>
          </a:xfrm>
        </p:spPr>
        <p:txBody>
          <a:bodyPr vert="horz" lIns="68580" tIns="34290" rIns="68580" bIns="34290" rtlCol="0" anchor="t">
            <a:normAutofit/>
          </a:bodyPr>
          <a:lstStyle/>
          <a:p>
            <a:r>
              <a:rPr lang="fr-FR" sz="3600" dirty="0"/>
              <a:t>Encodage Reed-Solomon</a:t>
            </a:r>
            <a:r>
              <a:rPr lang="en-US" sz="3600" dirty="0"/>
              <a:t>: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963237DD-C04B-3249-9E7C-0AE6086F5B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3012" y="2782738"/>
            <a:ext cx="1085850" cy="904875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57F4F73-059C-184F-A8B6-1C47C44C56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8976" y="2818307"/>
            <a:ext cx="1238250" cy="847725"/>
          </a:xfrm>
          <a:prstGeom prst="rect">
            <a:avLst/>
          </a:prstGeom>
        </p:spPr>
      </p:pic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C93511FD-4538-C841-B318-C9B7D5B7EDDA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1598862" y="3235176"/>
            <a:ext cx="2320114" cy="69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Image 21">
            <a:extLst>
              <a:ext uri="{FF2B5EF4-FFF2-40B4-BE49-F238E27FC236}">
                <a16:creationId xmlns:a16="http://schemas.microsoft.com/office/drawing/2014/main" id="{E14487AE-1961-2241-9156-0C9BFAF273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6574" y="2746349"/>
            <a:ext cx="1238250" cy="847725"/>
          </a:xfrm>
          <a:prstGeom prst="rect">
            <a:avLst/>
          </a:prstGeom>
        </p:spPr>
      </p:pic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453E8ADD-12DC-C744-B481-F795D9AAD332}"/>
              </a:ext>
            </a:extLst>
          </p:cNvPr>
          <p:cNvCxnSpPr>
            <a:cxnSpLocks/>
          </p:cNvCxnSpPr>
          <p:nvPr/>
        </p:nvCxnSpPr>
        <p:spPr>
          <a:xfrm>
            <a:off x="5157226" y="3198787"/>
            <a:ext cx="13082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ZoneTexte 15">
            <a:extLst>
              <a:ext uri="{FF2B5EF4-FFF2-40B4-BE49-F238E27FC236}">
                <a16:creationId xmlns:a16="http://schemas.microsoft.com/office/drawing/2014/main" id="{77D8ADD8-137D-AC4B-8483-1F04B49ADCB0}"/>
              </a:ext>
            </a:extLst>
          </p:cNvPr>
          <p:cNvSpPr txBox="1"/>
          <p:nvPr/>
        </p:nvSpPr>
        <p:spPr>
          <a:xfrm>
            <a:off x="5157226" y="3399070"/>
            <a:ext cx="1238251" cy="30008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1350" dirty="0"/>
              <a:t>Transmission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E7866B85-8987-DB4B-AD87-CC8BAE336B71}"/>
              </a:ext>
            </a:extLst>
          </p:cNvPr>
          <p:cNvSpPr txBox="1"/>
          <p:nvPr/>
        </p:nvSpPr>
        <p:spPr>
          <a:xfrm>
            <a:off x="338953" y="2414118"/>
            <a:ext cx="1446614" cy="5078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1350" dirty="0">
                <a:solidFill>
                  <a:srgbClr val="FF0000"/>
                </a:solidFill>
              </a:rPr>
              <a:t>U</a:t>
            </a:r>
            <a:r>
              <a:rPr lang="fr-FR" sz="1350" dirty="0"/>
              <a:t> : Message initial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119795BC-4007-3740-8D0D-196BEB875147}"/>
              </a:ext>
            </a:extLst>
          </p:cNvPr>
          <p:cNvSpPr txBox="1"/>
          <p:nvPr/>
        </p:nvSpPr>
        <p:spPr>
          <a:xfrm>
            <a:off x="6285407" y="2527237"/>
            <a:ext cx="2327257" cy="3231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1500" dirty="0">
                <a:solidFill>
                  <a:srgbClr val="FF0000"/>
                </a:solidFill>
              </a:rPr>
              <a:t>R = C+E </a:t>
            </a:r>
            <a:r>
              <a:rPr lang="fr-FR" sz="1350" dirty="0"/>
              <a:t>: Message reçu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095F67F5-7B1C-1D4D-BDEC-43E77B8EE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9911" y="4392990"/>
            <a:ext cx="1238250" cy="847725"/>
          </a:xfrm>
          <a:prstGeom prst="rect">
            <a:avLst/>
          </a:prstGeom>
        </p:spPr>
      </p:pic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3BA76BE8-30B8-DF4C-8CBB-B6DECE3CFD5F}"/>
              </a:ext>
            </a:extLst>
          </p:cNvPr>
          <p:cNvCxnSpPr>
            <a:cxnSpLocks/>
          </p:cNvCxnSpPr>
          <p:nvPr/>
        </p:nvCxnSpPr>
        <p:spPr>
          <a:xfrm flipV="1">
            <a:off x="7245699" y="3584040"/>
            <a:ext cx="0" cy="11817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6B0AD6B3-6A85-254A-81E7-8D43F8C1E5E1}"/>
              </a:ext>
            </a:extLst>
          </p:cNvPr>
          <p:cNvSpPr txBox="1"/>
          <p:nvPr/>
        </p:nvSpPr>
        <p:spPr>
          <a:xfrm>
            <a:off x="7449036" y="3937387"/>
            <a:ext cx="1238251" cy="30008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1350" dirty="0"/>
              <a:t>Perturbation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C1BBA699-0E70-A24F-9847-1A65F18B078E}"/>
              </a:ext>
            </a:extLst>
          </p:cNvPr>
          <p:cNvSpPr txBox="1"/>
          <p:nvPr/>
        </p:nvSpPr>
        <p:spPr>
          <a:xfrm>
            <a:off x="6844556" y="5213952"/>
            <a:ext cx="1032480" cy="30008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1350" dirty="0">
                <a:solidFill>
                  <a:srgbClr val="FF0000"/>
                </a:solidFill>
              </a:rPr>
              <a:t>E</a:t>
            </a:r>
            <a:r>
              <a:rPr lang="fr-FR" sz="1350" dirty="0"/>
              <a:t> : Erreurs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6356FC9-492E-4781-8EAF-29C4DDB9ED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1311" y="3389107"/>
            <a:ext cx="1265435" cy="362882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9B4002CE-D2C4-408D-93D7-529D7B891A0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733" t="33779" r="7493" b="32737"/>
          <a:stretch/>
        </p:blipFill>
        <p:spPr>
          <a:xfrm>
            <a:off x="1990874" y="3859471"/>
            <a:ext cx="1722792" cy="432833"/>
          </a:xfrm>
          <a:prstGeom prst="rect">
            <a:avLst/>
          </a:prstGeom>
        </p:spPr>
      </p:pic>
      <p:sp>
        <p:nvSpPr>
          <p:cNvPr id="27" name="ZoneTexte 26">
            <a:extLst>
              <a:ext uri="{FF2B5EF4-FFF2-40B4-BE49-F238E27FC236}">
                <a16:creationId xmlns:a16="http://schemas.microsoft.com/office/drawing/2014/main" id="{260FD883-EC56-0248-9FA1-D64041A5EDF8}"/>
              </a:ext>
            </a:extLst>
          </p:cNvPr>
          <p:cNvSpPr txBox="1"/>
          <p:nvPr/>
        </p:nvSpPr>
        <p:spPr>
          <a:xfrm>
            <a:off x="3848693" y="2515024"/>
            <a:ext cx="1446614" cy="30008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1350" dirty="0">
                <a:solidFill>
                  <a:srgbClr val="FF0000"/>
                </a:solidFill>
              </a:rPr>
              <a:t>C</a:t>
            </a:r>
            <a:r>
              <a:rPr lang="fr-FR" sz="1350" dirty="0"/>
              <a:t> : Message codé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EE4554F8-9249-F24D-8C41-B654458BE05F}"/>
              </a:ext>
            </a:extLst>
          </p:cNvPr>
          <p:cNvSpPr txBox="1"/>
          <p:nvPr/>
        </p:nvSpPr>
        <p:spPr>
          <a:xfrm>
            <a:off x="2121501" y="2655850"/>
            <a:ext cx="1461541" cy="5078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1350" dirty="0"/>
              <a:t>Encodage</a:t>
            </a:r>
          </a:p>
          <a:p>
            <a:r>
              <a:rPr lang="fr-FR" sz="1350" dirty="0">
                <a:solidFill>
                  <a:srgbClr val="FF0000"/>
                </a:solidFill>
                <a:sym typeface="Wingdings" pitchFamily="2" charset="2"/>
              </a:rPr>
              <a:t> Redondance</a:t>
            </a:r>
            <a:endParaRPr lang="fr-FR" sz="135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760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D846C9-6818-B747-89BE-451781130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 sz="3600" dirty="0"/>
              <a:t>Décodage de Reed-Solomon par la méthode des polynômes</a:t>
            </a:r>
          </a:p>
        </p:txBody>
      </p:sp>
      <p:pic>
        <p:nvPicPr>
          <p:cNvPr id="46" name="Image 45">
            <a:extLst>
              <a:ext uri="{FF2B5EF4-FFF2-40B4-BE49-F238E27FC236}">
                <a16:creationId xmlns:a16="http://schemas.microsoft.com/office/drawing/2014/main" id="{EA89EE09-6B54-EE4D-ACBA-3770E62A40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61"/>
          <a:stretch/>
        </p:blipFill>
        <p:spPr>
          <a:xfrm>
            <a:off x="4785739" y="4401270"/>
            <a:ext cx="2522600" cy="971550"/>
          </a:xfrm>
          <a:prstGeom prst="rect">
            <a:avLst/>
          </a:prstGeom>
        </p:spPr>
      </p:pic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6934D1CC-B6B2-5047-BF8C-CE7F80BC14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376" y="4688294"/>
            <a:ext cx="2457450" cy="476250"/>
          </a:xfrm>
          <a:prstGeom prst="rect">
            <a:avLst/>
          </a:prstGeom>
        </p:spPr>
      </p:pic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A40B1FE2-095A-A84E-BA0C-DCF13ABFED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650" y="3154367"/>
            <a:ext cx="1819275" cy="504825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A1A24C29-6404-45AB-8F1C-E085FE5E4F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5" t="34752" r="3118" b="28056"/>
          <a:stretch/>
        </p:blipFill>
        <p:spPr bwMode="auto">
          <a:xfrm>
            <a:off x="746377" y="3873630"/>
            <a:ext cx="3610049" cy="35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13C35F83-F996-48F9-9817-E5DB4CD4BE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33" t="17654" r="3665" b="21562"/>
          <a:stretch/>
        </p:blipFill>
        <p:spPr bwMode="auto">
          <a:xfrm>
            <a:off x="4787576" y="3793161"/>
            <a:ext cx="3410136" cy="505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oupe 16">
            <a:extLst>
              <a:ext uri="{FF2B5EF4-FFF2-40B4-BE49-F238E27FC236}">
                <a16:creationId xmlns:a16="http://schemas.microsoft.com/office/drawing/2014/main" id="{83DB10E5-1A3B-4E77-B72E-5BD53734F6B5}"/>
              </a:ext>
            </a:extLst>
          </p:cNvPr>
          <p:cNvGrpSpPr/>
          <p:nvPr/>
        </p:nvGrpSpPr>
        <p:grpSpPr>
          <a:xfrm>
            <a:off x="718281" y="2442751"/>
            <a:ext cx="7280834" cy="637289"/>
            <a:chOff x="871706" y="2325960"/>
            <a:chExt cx="9707779" cy="849719"/>
          </a:xfrm>
        </p:grpSpPr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A37E6B29-CD8B-4254-A59A-F3F2A2B71995}"/>
                </a:ext>
              </a:extLst>
            </p:cNvPr>
            <p:cNvGrpSpPr/>
            <p:nvPr/>
          </p:nvGrpSpPr>
          <p:grpSpPr>
            <a:xfrm>
              <a:off x="871706" y="2325960"/>
              <a:ext cx="9707779" cy="849719"/>
              <a:chOff x="838199" y="2498717"/>
              <a:chExt cx="9889503" cy="849719"/>
            </a:xfrm>
          </p:grpSpPr>
          <p:sp>
            <p:nvSpPr>
              <p:cNvPr id="20" name="ZoneTexte 19">
                <a:extLst>
                  <a:ext uri="{FF2B5EF4-FFF2-40B4-BE49-F238E27FC236}">
                    <a16:creationId xmlns:a16="http://schemas.microsoft.com/office/drawing/2014/main" id="{4547D459-A0D2-481F-BAD6-9FEF75A1D00B}"/>
                  </a:ext>
                </a:extLst>
              </p:cNvPr>
              <p:cNvSpPr txBox="1"/>
              <p:nvPr/>
            </p:nvSpPr>
            <p:spPr>
              <a:xfrm>
                <a:off x="5775417" y="2723173"/>
                <a:ext cx="1703883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500" dirty="0"/>
                  <a:t>tel que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85BA71D4-5B89-46F2-98EC-A328DDFEFAF2}"/>
                  </a:ext>
                </a:extLst>
              </p:cNvPr>
              <p:cNvSpPr/>
              <p:nvPr/>
            </p:nvSpPr>
            <p:spPr>
              <a:xfrm>
                <a:off x="838199" y="2498717"/>
                <a:ext cx="9889503" cy="849719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sz="1350" dirty="0"/>
              </a:p>
            </p:txBody>
          </p:sp>
          <p:pic>
            <p:nvPicPr>
              <p:cNvPr id="23" name="Image 22" descr="Une image contenant texte&#10;&#10;Description générée automatiquement">
                <a:extLst>
                  <a:ext uri="{FF2B5EF4-FFF2-40B4-BE49-F238E27FC236}">
                    <a16:creationId xmlns:a16="http://schemas.microsoft.com/office/drawing/2014/main" id="{1E93CE62-A4C8-4C31-BDC1-F2583B02BEC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l="3455" t="20620" r="5570" b="25571"/>
              <a:stretch/>
            </p:blipFill>
            <p:spPr>
              <a:xfrm>
                <a:off x="1600847" y="2634640"/>
                <a:ext cx="4124749" cy="457865"/>
              </a:xfrm>
              <a:prstGeom prst="rect">
                <a:avLst/>
              </a:prstGeom>
            </p:spPr>
          </p:pic>
          <p:sp>
            <p:nvSpPr>
              <p:cNvPr id="24" name="ZoneTexte 23">
                <a:extLst>
                  <a:ext uri="{FF2B5EF4-FFF2-40B4-BE49-F238E27FC236}">
                    <a16:creationId xmlns:a16="http://schemas.microsoft.com/office/drawing/2014/main" id="{D994526F-9610-4F1C-A47E-7F8CE1F8EFBD}"/>
                  </a:ext>
                </a:extLst>
              </p:cNvPr>
              <p:cNvSpPr txBox="1"/>
              <p:nvPr/>
            </p:nvSpPr>
            <p:spPr>
              <a:xfrm>
                <a:off x="959319" y="2723173"/>
                <a:ext cx="1703883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500" dirty="0"/>
                  <a:t>Soit</a:t>
                </a:r>
              </a:p>
            </p:txBody>
          </p:sp>
        </p:grpSp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B7C3C16F-C71E-4E0C-9571-096EED2B141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033" r="4367" b="18823"/>
            <a:stretch/>
          </p:blipFill>
          <p:spPr bwMode="auto">
            <a:xfrm>
              <a:off x="6554487" y="2470116"/>
              <a:ext cx="3937000" cy="5614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" name="Flèche : droite 9">
            <a:extLst>
              <a:ext uri="{FF2B5EF4-FFF2-40B4-BE49-F238E27FC236}">
                <a16:creationId xmlns:a16="http://schemas.microsoft.com/office/drawing/2014/main" id="{147E1355-CEA4-4B98-961B-9A1AF29FDB73}"/>
              </a:ext>
            </a:extLst>
          </p:cNvPr>
          <p:cNvSpPr/>
          <p:nvPr/>
        </p:nvSpPr>
        <p:spPr>
          <a:xfrm>
            <a:off x="3673093" y="4762151"/>
            <a:ext cx="643379" cy="2615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/>
          </a:p>
        </p:txBody>
      </p:sp>
    </p:spTree>
    <p:extLst>
      <p:ext uri="{BB962C8B-B14F-4D97-AF65-F5344CB8AC3E}">
        <p14:creationId xmlns:p14="http://schemas.microsoft.com/office/powerpoint/2010/main" val="1179096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782DE267-E5DB-2943-A61A-601F97320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744" y="2285117"/>
            <a:ext cx="3505200" cy="781050"/>
          </a:xfrm>
          <a:prstGeom prst="rect">
            <a:avLst/>
          </a:prstGeom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25726034-8B2E-8549-85F7-0FE190845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31094"/>
            <a:ext cx="7886700" cy="994172"/>
          </a:xfrm>
        </p:spPr>
        <p:txBody>
          <a:bodyPr>
            <a:noAutofit/>
          </a:bodyPr>
          <a:lstStyle/>
          <a:p>
            <a:r>
              <a:rPr lang="fr-FR" sz="3600" dirty="0"/>
              <a:t>Décodage de Reed-Solomon par la méthode des syndromes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B1F859F-6C18-5349-9FC6-D60FFB23EDA7}"/>
              </a:ext>
            </a:extLst>
          </p:cNvPr>
          <p:cNvSpPr txBox="1"/>
          <p:nvPr/>
        </p:nvSpPr>
        <p:spPr>
          <a:xfrm>
            <a:off x="1034321" y="2125266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On appelle </a:t>
            </a:r>
            <a:r>
              <a:rPr lang="fr-FR" b="1" dirty="0"/>
              <a:t>Syndrome</a:t>
            </a:r>
            <a:r>
              <a:rPr lang="fr-FR" dirty="0"/>
              <a:t> le vecteur S : 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5DECEE0-F4B7-D948-87E2-04395310AF7B}"/>
              </a:ext>
            </a:extLst>
          </p:cNvPr>
          <p:cNvSpPr txBox="1"/>
          <p:nvPr/>
        </p:nvSpPr>
        <p:spPr>
          <a:xfrm>
            <a:off x="1034322" y="2842439"/>
            <a:ext cx="7244935" cy="2239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Wingdings" pitchFamily="2" charset="2"/>
              <a:buChar char="Ø"/>
            </a:pPr>
            <a:r>
              <a:rPr lang="fr-FR" sz="1350" dirty="0"/>
              <a:t>Si S est nul alors le message est correct donc </a:t>
            </a:r>
            <a:r>
              <a:rPr lang="fr-FR" sz="1350" dirty="0">
                <a:solidFill>
                  <a:srgbClr val="FF0000"/>
                </a:solidFill>
              </a:rPr>
              <a:t>C</a:t>
            </a:r>
            <a:r>
              <a:rPr lang="fr-FR" sz="1350" dirty="0"/>
              <a:t> = R</a:t>
            </a:r>
          </a:p>
          <a:p>
            <a:pPr marL="214313" indent="-214313">
              <a:buFont typeface="Wingdings" pitchFamily="2" charset="2"/>
              <a:buChar char="Ø"/>
            </a:pPr>
            <a:r>
              <a:rPr lang="fr-FR" sz="1350" dirty="0"/>
              <a:t>Sinon :</a:t>
            </a:r>
          </a:p>
          <a:p>
            <a:pPr marL="557213" lvl="1" indent="-214313">
              <a:buFont typeface="Wingdings" pitchFamily="2" charset="2"/>
              <a:buChar char="Ø"/>
            </a:pPr>
            <a:r>
              <a:rPr lang="fr-FR" sz="1350" b="1" dirty="0"/>
              <a:t>Q</a:t>
            </a:r>
            <a:r>
              <a:rPr lang="fr-FR" sz="1350" b="1" baseline="-25000" dirty="0"/>
              <a:t>1</a:t>
            </a:r>
            <a:r>
              <a:rPr lang="fr-FR" sz="1350" b="1" dirty="0"/>
              <a:t> étant localisateur d’erreurs</a:t>
            </a:r>
            <a:r>
              <a:rPr lang="fr-FR" sz="1350" dirty="0"/>
              <a:t>, on trouve les indices de présence d’erreurs</a:t>
            </a:r>
          </a:p>
          <a:p>
            <a:pPr marL="557213" lvl="1" indent="-214313">
              <a:buFont typeface="Wingdings" pitchFamily="2" charset="2"/>
              <a:buChar char="Ø"/>
            </a:pPr>
            <a:r>
              <a:rPr lang="fr-FR" sz="1350" dirty="0"/>
              <a:t>On extrait de HE = S le système réduit : </a:t>
            </a:r>
          </a:p>
          <a:p>
            <a:pPr marL="557213" lvl="1" indent="-214313">
              <a:buFont typeface="Wingdings" pitchFamily="2" charset="2"/>
              <a:buChar char="Ø"/>
            </a:pPr>
            <a:endParaRPr lang="fr-FR" sz="1350" dirty="0"/>
          </a:p>
          <a:p>
            <a:pPr marL="557213" lvl="1" indent="-214313">
              <a:buFont typeface="Wingdings" pitchFamily="2" charset="2"/>
              <a:buChar char="Ø"/>
            </a:pPr>
            <a:endParaRPr lang="fr-FR" sz="1350" dirty="0"/>
          </a:p>
          <a:p>
            <a:pPr marL="557213" lvl="1" indent="-214313">
              <a:buFont typeface="Wingdings" pitchFamily="2" charset="2"/>
              <a:buChar char="Ø"/>
            </a:pPr>
            <a:endParaRPr lang="fr-FR" sz="1350" dirty="0"/>
          </a:p>
          <a:p>
            <a:pPr lvl="1"/>
            <a:endParaRPr lang="fr-FR" sz="1350" baseline="-25000" dirty="0"/>
          </a:p>
          <a:p>
            <a:pPr marL="557213" lvl="1" indent="-214313">
              <a:buFont typeface="Wingdings" pitchFamily="2" charset="2"/>
              <a:buChar char="Ø"/>
            </a:pPr>
            <a:endParaRPr lang="fr-FR" sz="1350" baseline="-25000" dirty="0"/>
          </a:p>
          <a:p>
            <a:pPr marL="557213" lvl="1" indent="-214313">
              <a:buFont typeface="Wingdings" pitchFamily="2" charset="2"/>
              <a:buChar char="Ø"/>
            </a:pPr>
            <a:r>
              <a:rPr lang="fr-FR" sz="1350" dirty="0"/>
              <a:t>On retrouve </a:t>
            </a:r>
            <a:r>
              <a:rPr lang="fr-FR" sz="1350" dirty="0">
                <a:solidFill>
                  <a:srgbClr val="FF0000"/>
                </a:solidFill>
              </a:rPr>
              <a:t>C</a:t>
            </a:r>
            <a:r>
              <a:rPr lang="fr-FR" sz="1350" dirty="0"/>
              <a:t> car C = R - E</a:t>
            </a:r>
          </a:p>
          <a:p>
            <a:pPr marL="214313" indent="-214313">
              <a:buFont typeface="Wingdings" pitchFamily="2" charset="2"/>
              <a:buChar char="Ø"/>
            </a:pPr>
            <a:r>
              <a:rPr lang="fr-FR" sz="1350" dirty="0"/>
              <a:t>Ayant C on retrouve </a:t>
            </a:r>
            <a:r>
              <a:rPr lang="fr-FR" sz="1350" dirty="0">
                <a:solidFill>
                  <a:srgbClr val="FF0000"/>
                </a:solidFill>
              </a:rPr>
              <a:t>U</a:t>
            </a:r>
            <a:r>
              <a:rPr lang="fr-FR" sz="1350" dirty="0"/>
              <a:t> en inversant G à gauche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621D8560-1E7B-BF4C-A316-0A8D1B5B66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" t="16521" r="4902" b="16840"/>
          <a:stretch/>
        </p:blipFill>
        <p:spPr bwMode="auto">
          <a:xfrm>
            <a:off x="1587751" y="3791835"/>
            <a:ext cx="4103018" cy="717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1982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19B27B-FAE4-D94C-B532-9C6BF1C96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314917"/>
            <a:ext cx="7886700" cy="994172"/>
          </a:xfrm>
        </p:spPr>
        <p:txBody>
          <a:bodyPr>
            <a:normAutofit/>
          </a:bodyPr>
          <a:lstStyle/>
          <a:p>
            <a:r>
              <a:rPr lang="fr-FR" sz="3600" dirty="0"/>
              <a:t>Implémentation en Python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C443D8-A824-084E-97B3-1CA04A9D2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31715"/>
            <a:ext cx="7886700" cy="36616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Modules Utilisés :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b="1" dirty="0"/>
              <a:t>Pyfinite</a:t>
            </a:r>
            <a:r>
              <a:rPr lang="fr-FR" dirty="0"/>
              <a:t> : </a:t>
            </a:r>
          </a:p>
          <a:p>
            <a:pPr lvl="1"/>
            <a:r>
              <a:rPr lang="fr-FR" b="1" dirty="0" err="1"/>
              <a:t>ffield</a:t>
            </a:r>
            <a:r>
              <a:rPr lang="fr-FR" dirty="0"/>
              <a:t> : Corps fini F</a:t>
            </a:r>
            <a:r>
              <a:rPr lang="fr-FR" baseline="-25000" dirty="0"/>
              <a:t>16</a:t>
            </a:r>
          </a:p>
          <a:p>
            <a:pPr lvl="1"/>
            <a:r>
              <a:rPr lang="fr-FR" b="1" dirty="0"/>
              <a:t>GenericMatrix</a:t>
            </a:r>
            <a:r>
              <a:rPr lang="fr-FR" dirty="0"/>
              <a:t> : Matrices à coefficient dans F</a:t>
            </a:r>
            <a:r>
              <a:rPr lang="fr-FR" baseline="-25000" dirty="0"/>
              <a:t>16</a:t>
            </a:r>
          </a:p>
          <a:p>
            <a:r>
              <a:rPr lang="fr-FR" b="1" dirty="0"/>
              <a:t>Matplotlib</a:t>
            </a:r>
            <a:r>
              <a:rPr lang="fr-FR" dirty="0"/>
              <a:t> : Traitement et affichage de l’image</a:t>
            </a:r>
          </a:p>
        </p:txBody>
      </p:sp>
    </p:spTree>
    <p:extLst>
      <p:ext uri="{BB962C8B-B14F-4D97-AF65-F5344CB8AC3E}">
        <p14:creationId xmlns:p14="http://schemas.microsoft.com/office/powerpoint/2010/main" val="14800111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1645</TotalTime>
  <Words>769</Words>
  <Application>Microsoft Macintosh PowerPoint</Application>
  <PresentationFormat>Affichage à l'écran (4:3)</PresentationFormat>
  <Paragraphs>121</Paragraphs>
  <Slides>15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Thème Office</vt:lpstr>
      <vt:lpstr>Transmission perturbée et codes correcteur d’erreur</vt:lpstr>
      <vt:lpstr>Cadre général</vt:lpstr>
      <vt:lpstr>La Redondance</vt:lpstr>
      <vt:lpstr>Le corps fini </vt:lpstr>
      <vt:lpstr>Paramètre globaux importants du code de Reed-Solomon</vt:lpstr>
      <vt:lpstr>Encodage Reed-Solomon:</vt:lpstr>
      <vt:lpstr>Décodage de Reed-Solomon par la méthode des polynômes</vt:lpstr>
      <vt:lpstr>Décodage de Reed-Solomon par la méthode des syndromes</vt:lpstr>
      <vt:lpstr>Implémentation en Python</vt:lpstr>
      <vt:lpstr>Fonctions créées dans les fichiers python</vt:lpstr>
      <vt:lpstr>Préparation de l’image </vt:lpstr>
      <vt:lpstr>Exemple de traitement d’une composante d’un pixel </vt:lpstr>
      <vt:lpstr>Présentation PowerPoint</vt:lpstr>
      <vt:lpstr>Complexité des algorithmes de décodage 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QR-code et codes correcteur d’erreur</dc:title>
  <dc:creator>Astrid GOOSSENS</dc:creator>
  <cp:lastModifiedBy>Astrid GOOSSENS</cp:lastModifiedBy>
  <cp:revision>137</cp:revision>
  <dcterms:created xsi:type="dcterms:W3CDTF">2021-01-08T13:56:20Z</dcterms:created>
  <dcterms:modified xsi:type="dcterms:W3CDTF">2021-06-07T16:55:29Z</dcterms:modified>
</cp:coreProperties>
</file>

<file path=docProps/thumbnail.jpeg>
</file>